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98" d="100"/>
          <a:sy n="98" d="100"/>
        </p:scale>
        <p:origin x="-114" y="-87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4C8109-BAA5-4D25-86E6-9112B207C686}" type="datetimeFigureOut">
              <a:rPr lang="en-US" smtClean="0"/>
              <a:t>9/25/2013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CAFBA9-4F62-4147-ACA7-011CFA12238A}" type="slidenum">
              <a:rPr lang="en-US" smtClean="0"/>
              <a:t>‹#›</a:t>
            </a:fld>
            <a:endParaRPr lang="en-US" dirty="0"/>
          </a:p>
        </p:txBody>
      </p:sp>
    </p:spTree>
    <p:extLst>
      <p:ext uri="{BB962C8B-B14F-4D97-AF65-F5344CB8AC3E}">
        <p14:creationId xmlns:p14="http://schemas.microsoft.com/office/powerpoint/2010/main" val="3398763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CAFBA9-4F62-4147-ACA7-011CFA12238A}" type="slidenum">
              <a:rPr lang="en-US" smtClean="0"/>
              <a:t>1</a:t>
            </a:fld>
            <a:endParaRPr lang="en-US" dirty="0"/>
          </a:p>
        </p:txBody>
      </p:sp>
    </p:spTree>
    <p:extLst>
      <p:ext uri="{BB962C8B-B14F-4D97-AF65-F5344CB8AC3E}">
        <p14:creationId xmlns:p14="http://schemas.microsoft.com/office/powerpoint/2010/main" val="2025913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73D232-E454-4D22-8581-872E7E98A9E3}" type="datetime1">
              <a:rPr lang="en-US" smtClean="0"/>
              <a:t>9/25/2013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3075352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769604-F7B8-4066-BA89-8D88F0936687}" type="datetime1">
              <a:rPr lang="en-US" smtClean="0"/>
              <a:t>9/25/2013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1192736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8B9CA5-1235-4C9A-9481-F63F9E314E20}" type="datetime1">
              <a:rPr lang="en-US" smtClean="0"/>
              <a:t>9/25/2013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3954362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FF012-076B-4F28-A46B-F4B78A37B5FB}" type="datetime1">
              <a:rPr lang="en-US" smtClean="0"/>
              <a:t>9/25/2013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1869482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6C316A-82E9-4160-A5F1-CBB29E75F0E6}" type="datetime1">
              <a:rPr lang="en-US" smtClean="0"/>
              <a:t>9/25/2013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2151537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5C85AD-344B-4736-A863-4E80D9705CC9}" type="datetime1">
              <a:rPr lang="en-US" smtClean="0"/>
              <a:t>9/25/2013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105025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979B15-84C4-4D78-BEE5-CA37B64708D3}" type="datetime1">
              <a:rPr lang="en-US" smtClean="0"/>
              <a:t>9/25/2013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4022456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2E9023-E85C-4CA7-A49F-8BBF72364A66}" type="datetime1">
              <a:rPr lang="en-US" smtClean="0"/>
              <a:t>9/25/2013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3061023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FD08D8-D811-444B-840F-963E51336FD2}" type="datetime1">
              <a:rPr lang="en-US" smtClean="0"/>
              <a:t>9/25/2013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1103599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FB3F7A-E1D2-42B0-8BED-9A5A7BCF0E93}" type="datetime1">
              <a:rPr lang="en-US" smtClean="0"/>
              <a:t>9/25/2013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3524318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351CC-3CCC-4D09-81D7-593C5CB2BCE5}" type="datetime1">
              <a:rPr lang="en-US" smtClean="0"/>
              <a:t>9/25/2013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08F8CE-89BF-4774-9D2B-7615A9CF6CFB}" type="slidenum">
              <a:rPr lang="en-US" smtClean="0"/>
              <a:t>‹#›</a:t>
            </a:fld>
            <a:endParaRPr lang="en-US" dirty="0"/>
          </a:p>
        </p:txBody>
      </p:sp>
    </p:spTree>
    <p:extLst>
      <p:ext uri="{BB962C8B-B14F-4D97-AF65-F5344CB8AC3E}">
        <p14:creationId xmlns:p14="http://schemas.microsoft.com/office/powerpoint/2010/main" val="464404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8A682-323C-4B22-91B0-524C1364B694}" type="datetime1">
              <a:rPr lang="en-US" smtClean="0"/>
              <a:t>9/25/2013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08F8CE-89BF-4774-9D2B-7615A9CF6CFB}" type="slidenum">
              <a:rPr lang="en-US" smtClean="0"/>
              <a:t>‹#›</a:t>
            </a:fld>
            <a:endParaRPr lang="en-US" dirty="0"/>
          </a:p>
        </p:txBody>
      </p:sp>
    </p:spTree>
    <p:extLst>
      <p:ext uri="{BB962C8B-B14F-4D97-AF65-F5344CB8AC3E}">
        <p14:creationId xmlns:p14="http://schemas.microsoft.com/office/powerpoint/2010/main" val="630780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17241"/>
            <a:ext cx="9144000" cy="3480318"/>
          </a:xfrm>
        </p:spPr>
        <p:txBody>
          <a:bodyPr>
            <a:normAutofit/>
          </a:bodyPr>
          <a:lstStyle/>
          <a:p>
            <a:r>
              <a:rPr lang="en-US" sz="4400" dirty="0" smtClean="0"/>
              <a:t/>
            </a:r>
            <a:br>
              <a:rPr lang="en-US" sz="4400" dirty="0" smtClean="0"/>
            </a:br>
            <a:r>
              <a:rPr lang="en-US" sz="4400" dirty="0"/>
              <a:t/>
            </a:r>
            <a:br>
              <a:rPr lang="en-US" sz="4400" dirty="0"/>
            </a:br>
            <a:r>
              <a:rPr lang="en-US" sz="4400" b="1" dirty="0" smtClean="0"/>
              <a:t>Southeast Alaska Land Entitlement Finalization and Jobs Protection Act</a:t>
            </a:r>
            <a:r>
              <a:rPr lang="en-US" sz="4400" dirty="0" smtClean="0"/>
              <a:t/>
            </a:r>
            <a:br>
              <a:rPr lang="en-US" sz="4400" dirty="0" smtClean="0"/>
            </a:br>
            <a:r>
              <a:rPr lang="en-US" sz="4400" dirty="0" smtClean="0"/>
              <a:t>S. 340 and H.R. 740</a:t>
            </a:r>
            <a:endParaRPr lang="en-US" sz="4400" dirty="0"/>
          </a:p>
        </p:txBody>
      </p:sp>
      <p:sp>
        <p:nvSpPr>
          <p:cNvPr id="3" name="Subtitle 2"/>
          <p:cNvSpPr>
            <a:spLocks noGrp="1"/>
          </p:cNvSpPr>
          <p:nvPr>
            <p:ph type="subTitle" idx="1"/>
          </p:nvPr>
        </p:nvSpPr>
        <p:spPr>
          <a:xfrm>
            <a:off x="1524000" y="4357396"/>
            <a:ext cx="9144000" cy="1595534"/>
          </a:xfrm>
        </p:spPr>
        <p:txBody>
          <a:bodyPr/>
          <a:lstStyle/>
          <a:p>
            <a:r>
              <a:rPr lang="en-US" dirty="0" smtClean="0"/>
              <a:t>Presentation for the Citizens’ Advisory Commission on Federal Areas</a:t>
            </a:r>
          </a:p>
          <a:p>
            <a:r>
              <a:rPr lang="en-US" dirty="0" smtClean="0"/>
              <a:t>Fairbanks, Alaska</a:t>
            </a:r>
          </a:p>
          <a:p>
            <a:r>
              <a:rPr lang="en-US" dirty="0" smtClean="0"/>
              <a:t>June 7 – 8, 2013</a:t>
            </a:r>
            <a:endParaRPr lang="en-US" dirty="0"/>
          </a:p>
        </p:txBody>
      </p:sp>
      <p:pic>
        <p:nvPicPr>
          <p:cNvPr id="5" name="Picture 4"/>
          <p:cNvPicPr>
            <a:picLocks noChangeAspect="1"/>
          </p:cNvPicPr>
          <p:nvPr/>
        </p:nvPicPr>
        <p:blipFill>
          <a:blip r:embed="rId3"/>
          <a:stretch>
            <a:fillRect/>
          </a:stretch>
        </p:blipFill>
        <p:spPr>
          <a:xfrm>
            <a:off x="4864212" y="549887"/>
            <a:ext cx="2314286" cy="980952"/>
          </a:xfrm>
          <a:prstGeom prst="rect">
            <a:avLst/>
          </a:prstGeom>
        </p:spPr>
      </p:pic>
    </p:spTree>
    <p:extLst>
      <p:ext uri="{BB962C8B-B14F-4D97-AF65-F5344CB8AC3E}">
        <p14:creationId xmlns:p14="http://schemas.microsoft.com/office/powerpoint/2010/main" val="136555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Introduction</a:t>
            </a:r>
            <a:endParaRPr lang="en-US" b="1"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Sealaska made a presentation to the Commission during the February 2013 meeting in Juneau.</a:t>
            </a:r>
          </a:p>
          <a:p>
            <a:pPr>
              <a:buFont typeface="Wingdings" panose="05000000000000000000" pitchFamily="2" charset="2"/>
              <a:buChar char="§"/>
            </a:pPr>
            <a:r>
              <a:rPr lang="en-US" dirty="0" smtClean="0"/>
              <a:t>There have been many issues raised by the Commission or the Public that have been addressed in current versions of the legislation.</a:t>
            </a:r>
          </a:p>
          <a:p>
            <a:pPr lvl="1"/>
            <a:r>
              <a:rPr lang="en-US" dirty="0" smtClean="0"/>
              <a:t>Concerns have included:  Public Access; 17(b) and reservation of easements; impacts on commercial guides; recreational use and access; timber harvest and the environment</a:t>
            </a:r>
          </a:p>
          <a:p>
            <a:pPr>
              <a:buFont typeface="Wingdings" panose="05000000000000000000" pitchFamily="2" charset="2"/>
              <a:buChar char="§"/>
            </a:pPr>
            <a:r>
              <a:rPr lang="en-US" dirty="0" smtClean="0"/>
              <a:t>This presentation will attempt to highlight some of those changes that address Commission concerns.</a:t>
            </a:r>
            <a:endParaRPr lang="en-US" dirty="0"/>
          </a:p>
        </p:txBody>
      </p:sp>
      <p:sp>
        <p:nvSpPr>
          <p:cNvPr id="4" name="Slide Number Placeholder 3"/>
          <p:cNvSpPr>
            <a:spLocks noGrp="1"/>
          </p:cNvSpPr>
          <p:nvPr>
            <p:ph type="sldNum" sz="quarter" idx="12"/>
          </p:nvPr>
        </p:nvSpPr>
        <p:spPr/>
        <p:txBody>
          <a:bodyPr/>
          <a:lstStyle/>
          <a:p>
            <a:fld id="{DE08F8CE-89BF-4774-9D2B-7615A9CF6CFB}" type="slidenum">
              <a:rPr lang="en-US" smtClean="0"/>
              <a:t>2</a:t>
            </a:fld>
            <a:endParaRPr lang="en-US" dirty="0"/>
          </a:p>
        </p:txBody>
      </p:sp>
    </p:spTree>
    <p:extLst>
      <p:ext uri="{BB962C8B-B14F-4D97-AF65-F5344CB8AC3E}">
        <p14:creationId xmlns:p14="http://schemas.microsoft.com/office/powerpoint/2010/main" val="4030525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8442"/>
          </a:xfrm>
        </p:spPr>
        <p:txBody>
          <a:bodyPr/>
          <a:lstStyle/>
          <a:p>
            <a:pPr algn="ctr"/>
            <a:r>
              <a:rPr lang="en-US" b="1" dirty="0" smtClean="0"/>
              <a:t>Current Status</a:t>
            </a:r>
            <a:endParaRPr lang="en-US" b="1" dirty="0"/>
          </a:p>
        </p:txBody>
      </p:sp>
      <p:sp>
        <p:nvSpPr>
          <p:cNvPr id="3" name="Content Placeholder 2"/>
          <p:cNvSpPr>
            <a:spLocks noGrp="1"/>
          </p:cNvSpPr>
          <p:nvPr>
            <p:ph idx="1"/>
          </p:nvPr>
        </p:nvSpPr>
        <p:spPr>
          <a:xfrm>
            <a:off x="838200" y="1390261"/>
            <a:ext cx="10515600" cy="4814596"/>
          </a:xfrm>
        </p:spPr>
        <p:txBody>
          <a:bodyPr>
            <a:normAutofit/>
          </a:bodyPr>
          <a:lstStyle/>
          <a:p>
            <a:pPr>
              <a:buFont typeface="Wingdings" panose="05000000000000000000" pitchFamily="2" charset="2"/>
              <a:buChar char="§"/>
            </a:pPr>
            <a:r>
              <a:rPr lang="en-US" dirty="0" smtClean="0"/>
              <a:t>S. 340</a:t>
            </a:r>
            <a:endParaRPr lang="en-US" dirty="0"/>
          </a:p>
          <a:p>
            <a:pPr lvl="1"/>
            <a:r>
              <a:rPr lang="en-US" dirty="0" smtClean="0"/>
              <a:t>Hearing Held April 25, 2013 – Before the Committee on Energy and Natural Resources’ Subcommittee on Public Lands, Forests and Mining.</a:t>
            </a:r>
            <a:br>
              <a:rPr lang="en-US" dirty="0" smtClean="0"/>
            </a:br>
            <a:r>
              <a:rPr lang="en-US" dirty="0" smtClean="0"/>
              <a:t>- Administration favorable, but seeking CMAI Language – to adjust Cumulative    Mean Annual Increment so 2</a:t>
            </a:r>
            <a:r>
              <a:rPr lang="en-US" baseline="30000" dirty="0" smtClean="0"/>
              <a:t>nd</a:t>
            </a:r>
            <a:r>
              <a:rPr lang="en-US" dirty="0" smtClean="0"/>
              <a:t> growth could be harvested sooner.</a:t>
            </a:r>
            <a:br>
              <a:rPr lang="en-US" dirty="0" smtClean="0"/>
            </a:br>
            <a:r>
              <a:rPr lang="en-US" dirty="0" smtClean="0"/>
              <a:t>- CMAI is not a Sealaska Issue – requested by the Forest Service</a:t>
            </a:r>
            <a:br>
              <a:rPr lang="en-US" dirty="0" smtClean="0"/>
            </a:br>
            <a:endParaRPr lang="en-US" dirty="0" smtClean="0"/>
          </a:p>
          <a:p>
            <a:pPr lvl="1"/>
            <a:r>
              <a:rPr lang="en-US" dirty="0" smtClean="0"/>
              <a:t>Committee Mark-Up potentially by the end of June 2013.</a:t>
            </a:r>
            <a:br>
              <a:rPr lang="en-US" dirty="0" smtClean="0"/>
            </a:br>
            <a:r>
              <a:rPr lang="en-US" dirty="0" smtClean="0"/>
              <a:t>- Mark-up will add CMAI language</a:t>
            </a:r>
            <a:br>
              <a:rPr lang="en-US" dirty="0" smtClean="0"/>
            </a:br>
            <a:endParaRPr lang="en-US" dirty="0" smtClean="0"/>
          </a:p>
          <a:p>
            <a:pPr lvl="1"/>
            <a:r>
              <a:rPr lang="en-US" dirty="0" smtClean="0"/>
              <a:t>After Committee Approval, likely inclusion in a package with several Senate Public Land Bills to be developed by Senate Leadership.</a:t>
            </a:r>
          </a:p>
        </p:txBody>
      </p:sp>
      <p:sp>
        <p:nvSpPr>
          <p:cNvPr id="4" name="Slide Number Placeholder 3"/>
          <p:cNvSpPr>
            <a:spLocks noGrp="1"/>
          </p:cNvSpPr>
          <p:nvPr>
            <p:ph type="sldNum" sz="quarter" idx="12"/>
          </p:nvPr>
        </p:nvSpPr>
        <p:spPr/>
        <p:txBody>
          <a:bodyPr/>
          <a:lstStyle/>
          <a:p>
            <a:fld id="{DE08F8CE-89BF-4774-9D2B-7615A9CF6CFB}" type="slidenum">
              <a:rPr lang="en-US" smtClean="0"/>
              <a:t>3</a:t>
            </a:fld>
            <a:endParaRPr lang="en-US" dirty="0"/>
          </a:p>
        </p:txBody>
      </p:sp>
    </p:spTree>
    <p:extLst>
      <p:ext uri="{BB962C8B-B14F-4D97-AF65-F5344CB8AC3E}">
        <p14:creationId xmlns:p14="http://schemas.microsoft.com/office/powerpoint/2010/main" val="3947182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Current Status (continued)</a:t>
            </a:r>
            <a:endParaRPr lang="en-US" b="1" dirty="0"/>
          </a:p>
        </p:txBody>
      </p:sp>
      <p:sp>
        <p:nvSpPr>
          <p:cNvPr id="3" name="Content Placeholder 2"/>
          <p:cNvSpPr>
            <a:spLocks noGrp="1"/>
          </p:cNvSpPr>
          <p:nvPr>
            <p:ph idx="1"/>
          </p:nvPr>
        </p:nvSpPr>
        <p:spPr>
          <a:xfrm>
            <a:off x="838200" y="1390261"/>
            <a:ext cx="10515600" cy="4786702"/>
          </a:xfrm>
        </p:spPr>
        <p:txBody>
          <a:bodyPr/>
          <a:lstStyle/>
          <a:p>
            <a:pPr>
              <a:buFont typeface="Wingdings" panose="05000000000000000000" pitchFamily="2" charset="2"/>
              <a:buChar char="§"/>
            </a:pPr>
            <a:r>
              <a:rPr lang="en-US" dirty="0" smtClean="0"/>
              <a:t>H.R. 740</a:t>
            </a:r>
            <a:br>
              <a:rPr lang="en-US" dirty="0" smtClean="0"/>
            </a:br>
            <a:endParaRPr lang="en-US" dirty="0" smtClean="0"/>
          </a:p>
          <a:p>
            <a:pPr lvl="1"/>
            <a:r>
              <a:rPr lang="en-US" dirty="0" smtClean="0"/>
              <a:t>Hearing Held on May 16, 2013 – Before the House Committee on Natural Resources’ Subcommittee on Indian and Alaska Native Affairs</a:t>
            </a:r>
            <a:br>
              <a:rPr lang="en-US" dirty="0" smtClean="0"/>
            </a:br>
            <a:r>
              <a:rPr lang="en-US" dirty="0" smtClean="0"/>
              <a:t>- Testimony by Sealaska and Jimmie Rosenbruch (Bear Guide)</a:t>
            </a:r>
            <a:br>
              <a:rPr lang="en-US" dirty="0" smtClean="0"/>
            </a:br>
            <a:r>
              <a:rPr lang="en-US" dirty="0" smtClean="0"/>
              <a:t>- Testimony by Administration – favorable to goal of bill; prefer Senate version and would like to see inclusion of CMAI language</a:t>
            </a:r>
            <a:br>
              <a:rPr lang="en-US" dirty="0" smtClean="0"/>
            </a:br>
            <a:endParaRPr lang="en-US" dirty="0" smtClean="0"/>
          </a:p>
          <a:p>
            <a:pPr lvl="1"/>
            <a:r>
              <a:rPr lang="en-US" dirty="0" smtClean="0"/>
              <a:t>No projected date for House Committee mark-up.</a:t>
            </a:r>
          </a:p>
        </p:txBody>
      </p:sp>
      <p:sp>
        <p:nvSpPr>
          <p:cNvPr id="4" name="Slide Number Placeholder 3"/>
          <p:cNvSpPr>
            <a:spLocks noGrp="1"/>
          </p:cNvSpPr>
          <p:nvPr>
            <p:ph type="sldNum" sz="quarter" idx="12"/>
          </p:nvPr>
        </p:nvSpPr>
        <p:spPr/>
        <p:txBody>
          <a:bodyPr/>
          <a:lstStyle/>
          <a:p>
            <a:fld id="{DE08F8CE-89BF-4774-9D2B-7615A9CF6CFB}" type="slidenum">
              <a:rPr lang="en-US" smtClean="0"/>
              <a:t>4</a:t>
            </a:fld>
            <a:endParaRPr lang="en-US" dirty="0"/>
          </a:p>
        </p:txBody>
      </p:sp>
    </p:spTree>
    <p:extLst>
      <p:ext uri="{BB962C8B-B14F-4D97-AF65-F5344CB8AC3E}">
        <p14:creationId xmlns:p14="http://schemas.microsoft.com/office/powerpoint/2010/main" val="325736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66516"/>
          </a:xfrm>
        </p:spPr>
        <p:txBody>
          <a:bodyPr/>
          <a:lstStyle/>
          <a:p>
            <a:pPr algn="ctr"/>
            <a:r>
              <a:rPr lang="en-US" b="1" dirty="0" smtClean="0"/>
              <a:t>Summary of Current Senate Bill</a:t>
            </a:r>
            <a:endParaRPr lang="en-US" b="1" dirty="0"/>
          </a:p>
        </p:txBody>
      </p:sp>
      <p:sp>
        <p:nvSpPr>
          <p:cNvPr id="3" name="Content Placeholder 2"/>
          <p:cNvSpPr>
            <a:spLocks noGrp="1"/>
          </p:cNvSpPr>
          <p:nvPr>
            <p:ph idx="1"/>
          </p:nvPr>
        </p:nvSpPr>
        <p:spPr>
          <a:xfrm>
            <a:off x="838200" y="1231642"/>
            <a:ext cx="10515600" cy="4945321"/>
          </a:xfrm>
        </p:spPr>
        <p:txBody>
          <a:bodyPr>
            <a:normAutofit lnSpcReduction="10000"/>
          </a:bodyPr>
          <a:lstStyle/>
          <a:p>
            <a:pPr>
              <a:buFont typeface="Wingdings" panose="05000000000000000000" pitchFamily="2" charset="2"/>
              <a:buChar char="§"/>
            </a:pPr>
            <a:r>
              <a:rPr lang="en-US" dirty="0" smtClean="0"/>
              <a:t>Completes conveyance of final 70,075 acres</a:t>
            </a:r>
          </a:p>
          <a:p>
            <a:pPr>
              <a:buFont typeface="Wingdings" panose="05000000000000000000" pitchFamily="2" charset="2"/>
              <a:buChar char="§"/>
            </a:pPr>
            <a:r>
              <a:rPr lang="en-US" dirty="0" smtClean="0"/>
              <a:t>Three categories of lands:</a:t>
            </a:r>
            <a:endParaRPr lang="en-US" dirty="0"/>
          </a:p>
          <a:p>
            <a:pPr lvl="1"/>
            <a:r>
              <a:rPr lang="en-US" u="sng" dirty="0" smtClean="0"/>
              <a:t>Large Economic Development Parcels (Timber Lands)</a:t>
            </a:r>
            <a:r>
              <a:rPr lang="en-US" dirty="0" smtClean="0"/>
              <a:t> – 68,581 acres; 9 sites</a:t>
            </a:r>
            <a:br>
              <a:rPr lang="en-US" dirty="0" smtClean="0"/>
            </a:br>
            <a:r>
              <a:rPr lang="en-US" dirty="0" smtClean="0"/>
              <a:t>- Not a pool; all lands specifically identified</a:t>
            </a:r>
          </a:p>
          <a:p>
            <a:pPr lvl="1"/>
            <a:r>
              <a:rPr lang="en-US" u="sng" dirty="0" smtClean="0"/>
              <a:t>Small Economic Development Sites</a:t>
            </a:r>
            <a:r>
              <a:rPr lang="en-US" dirty="0" smtClean="0"/>
              <a:t> – 1,004 acres; 9 sites</a:t>
            </a:r>
            <a:br>
              <a:rPr lang="en-US" dirty="0" smtClean="0"/>
            </a:br>
            <a:r>
              <a:rPr lang="en-US" dirty="0" smtClean="0"/>
              <a:t>- Significantly decreased as a result of public input; 2 energy sites</a:t>
            </a:r>
          </a:p>
          <a:p>
            <a:pPr lvl="1"/>
            <a:r>
              <a:rPr lang="en-US" u="sng" dirty="0" smtClean="0"/>
              <a:t>Cemetery and Historic Sites</a:t>
            </a:r>
            <a:r>
              <a:rPr lang="en-US" dirty="0" smtClean="0"/>
              <a:t> – 490 acres; 76 sites</a:t>
            </a:r>
            <a:br>
              <a:rPr lang="en-US" dirty="0" smtClean="0"/>
            </a:br>
            <a:r>
              <a:rPr lang="en-US" dirty="0" smtClean="0"/>
              <a:t>- No sites within Conservation System Units</a:t>
            </a:r>
            <a:br>
              <a:rPr lang="en-US" dirty="0" smtClean="0"/>
            </a:br>
            <a:r>
              <a:rPr lang="en-US" dirty="0" smtClean="0"/>
              <a:t>- Must apply for sites within 2 years of enactment</a:t>
            </a:r>
            <a:br>
              <a:rPr lang="en-US" dirty="0" smtClean="0"/>
            </a:br>
            <a:r>
              <a:rPr lang="en-US" dirty="0" smtClean="0"/>
              <a:t>- Must use the ANCSA 14(h)(1) application and approval process</a:t>
            </a:r>
          </a:p>
          <a:p>
            <a:pPr>
              <a:buFont typeface="Wingdings" panose="05000000000000000000" pitchFamily="2" charset="2"/>
              <a:buChar char="§"/>
            </a:pPr>
            <a:r>
              <a:rPr lang="en-US" dirty="0" smtClean="0"/>
              <a:t>Quick Conveyance; but current amendments allow time to ensure conveyance documents can be amended to recognize all easements and preexisting uses (per 17(b) process).</a:t>
            </a:r>
          </a:p>
          <a:p>
            <a:pPr lvl="1"/>
            <a:r>
              <a:rPr lang="en-US" dirty="0" smtClean="0"/>
              <a:t>17(b) window remains open until 17(b) process completed by the BLM</a:t>
            </a:r>
            <a:endParaRPr lang="en-US" dirty="0"/>
          </a:p>
        </p:txBody>
      </p:sp>
      <p:sp>
        <p:nvSpPr>
          <p:cNvPr id="4" name="Slide Number Placeholder 3"/>
          <p:cNvSpPr>
            <a:spLocks noGrp="1"/>
          </p:cNvSpPr>
          <p:nvPr>
            <p:ph type="sldNum" sz="quarter" idx="12"/>
          </p:nvPr>
        </p:nvSpPr>
        <p:spPr/>
        <p:txBody>
          <a:bodyPr/>
          <a:lstStyle/>
          <a:p>
            <a:fld id="{DE08F8CE-89BF-4774-9D2B-7615A9CF6CFB}" type="slidenum">
              <a:rPr lang="en-US" smtClean="0"/>
              <a:t>5</a:t>
            </a:fld>
            <a:endParaRPr lang="en-US" dirty="0"/>
          </a:p>
        </p:txBody>
      </p:sp>
    </p:spTree>
    <p:extLst>
      <p:ext uri="{BB962C8B-B14F-4D97-AF65-F5344CB8AC3E}">
        <p14:creationId xmlns:p14="http://schemas.microsoft.com/office/powerpoint/2010/main" val="942014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Summary of Current Senate Bill (continued)</a:t>
            </a:r>
            <a:endParaRPr lang="en-US" b="1"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
            </a:pPr>
            <a:r>
              <a:rPr lang="en-US" dirty="0" smtClean="0"/>
              <a:t>Public Access</a:t>
            </a:r>
          </a:p>
          <a:p>
            <a:pPr lvl="1"/>
            <a:r>
              <a:rPr lang="en-US" dirty="0" smtClean="0"/>
              <a:t>Permitted for subsistence use and non commercial recreational uses</a:t>
            </a:r>
          </a:p>
          <a:p>
            <a:pPr lvl="1"/>
            <a:r>
              <a:rPr lang="en-US" dirty="0" smtClean="0"/>
              <a:t>Subject to “reasonable restrictions” (public safety; minimize conflict; protect cultural resources; scientific research; environmental protection)</a:t>
            </a:r>
          </a:p>
          <a:p>
            <a:pPr lvl="1"/>
            <a:r>
              <a:rPr lang="en-US" dirty="0" smtClean="0"/>
              <a:t>Also permitted across Cultural Sites where there is no reasonable alternative access available</a:t>
            </a:r>
          </a:p>
          <a:p>
            <a:pPr lvl="1"/>
            <a:r>
              <a:rPr lang="en-US" dirty="0" smtClean="0"/>
              <a:t>Public Access along salmon streams for subsistence, sport and recreational fishing along salmon streams within cultural site boundaries</a:t>
            </a:r>
          </a:p>
          <a:p>
            <a:pPr>
              <a:buFont typeface="Wingdings" panose="05000000000000000000" pitchFamily="2" charset="2"/>
              <a:buChar char="§"/>
            </a:pPr>
            <a:r>
              <a:rPr lang="en-US" dirty="0" smtClean="0"/>
              <a:t>Permit Holders – Recognized and Renewed</a:t>
            </a:r>
          </a:p>
          <a:p>
            <a:pPr lvl="1"/>
            <a:r>
              <a:rPr lang="en-US" dirty="0" smtClean="0"/>
              <a:t>Permit continues through remainder of term; plus one 10-year renewal</a:t>
            </a:r>
          </a:p>
          <a:p>
            <a:pPr>
              <a:buFont typeface="Wingdings" panose="05000000000000000000" pitchFamily="2" charset="2"/>
              <a:buChar char="§"/>
            </a:pPr>
            <a:r>
              <a:rPr lang="en-US" dirty="0" smtClean="0"/>
              <a:t>Conservation Lands – 150,000 acres of new LUD II areas</a:t>
            </a:r>
          </a:p>
          <a:p>
            <a:pPr>
              <a:buFont typeface="Wingdings" panose="05000000000000000000" pitchFamily="2" charset="2"/>
              <a:buChar char="§"/>
            </a:pPr>
            <a:r>
              <a:rPr lang="en-US" dirty="0" smtClean="0"/>
              <a:t>Reference to ANILCA Sec. 803 will eliminated</a:t>
            </a:r>
          </a:p>
        </p:txBody>
      </p:sp>
      <p:sp>
        <p:nvSpPr>
          <p:cNvPr id="4" name="Slide Number Placeholder 3"/>
          <p:cNvSpPr>
            <a:spLocks noGrp="1"/>
          </p:cNvSpPr>
          <p:nvPr>
            <p:ph type="sldNum" sz="quarter" idx="12"/>
          </p:nvPr>
        </p:nvSpPr>
        <p:spPr/>
        <p:txBody>
          <a:bodyPr/>
          <a:lstStyle/>
          <a:p>
            <a:fld id="{DE08F8CE-89BF-4774-9D2B-7615A9CF6CFB}" type="slidenum">
              <a:rPr lang="en-US" smtClean="0"/>
              <a:t>6</a:t>
            </a:fld>
            <a:endParaRPr lang="en-US" dirty="0"/>
          </a:p>
        </p:txBody>
      </p:sp>
    </p:spTree>
    <p:extLst>
      <p:ext uri="{BB962C8B-B14F-4D97-AF65-F5344CB8AC3E}">
        <p14:creationId xmlns:p14="http://schemas.microsoft.com/office/powerpoint/2010/main" val="362737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8672"/>
          </a:xfrm>
        </p:spPr>
        <p:txBody>
          <a:bodyPr/>
          <a:lstStyle/>
          <a:p>
            <a:pPr algn="ctr"/>
            <a:r>
              <a:rPr lang="en-US" b="1" dirty="0" smtClean="0"/>
              <a:t>Summary of House Bill</a:t>
            </a:r>
            <a:endParaRPr lang="en-US" b="1" dirty="0"/>
          </a:p>
        </p:txBody>
      </p:sp>
      <p:sp>
        <p:nvSpPr>
          <p:cNvPr id="3" name="Content Placeholder 2"/>
          <p:cNvSpPr>
            <a:spLocks noGrp="1"/>
          </p:cNvSpPr>
          <p:nvPr>
            <p:ph idx="1"/>
          </p:nvPr>
        </p:nvSpPr>
        <p:spPr>
          <a:xfrm>
            <a:off x="838200" y="1403798"/>
            <a:ext cx="10515600" cy="4773165"/>
          </a:xfrm>
        </p:spPr>
        <p:txBody>
          <a:bodyPr>
            <a:normAutofit lnSpcReduction="10000"/>
          </a:bodyPr>
          <a:lstStyle/>
          <a:p>
            <a:pPr>
              <a:buFont typeface="Wingdings" panose="05000000000000000000" pitchFamily="2" charset="2"/>
              <a:buChar char="§"/>
            </a:pPr>
            <a:r>
              <a:rPr lang="en-US" dirty="0" smtClean="0"/>
              <a:t>House Bill Very Similar to Senate Bill in this Congress – Some Distinctions Addressed Below</a:t>
            </a:r>
          </a:p>
          <a:p>
            <a:pPr>
              <a:buFont typeface="Wingdings" panose="05000000000000000000" pitchFamily="2" charset="2"/>
              <a:buChar char="§"/>
            </a:pPr>
            <a:r>
              <a:rPr lang="en-US" dirty="0" smtClean="0"/>
              <a:t>Timber Lands reduced by roughly 1,000 acres to accommodate additional small economic parcels and cultural sites.</a:t>
            </a:r>
          </a:p>
          <a:p>
            <a:pPr>
              <a:buFont typeface="Wingdings" panose="05000000000000000000" pitchFamily="2" charset="2"/>
              <a:buChar char="§"/>
            </a:pPr>
            <a:r>
              <a:rPr lang="en-US" dirty="0" smtClean="0"/>
              <a:t>Small Economic Development Parcels</a:t>
            </a:r>
          </a:p>
          <a:p>
            <a:pPr lvl="1"/>
            <a:r>
              <a:rPr lang="en-US" dirty="0" smtClean="0"/>
              <a:t>An Additional Seven (7) Sites are included in the House Bill; all energy sites</a:t>
            </a:r>
          </a:p>
          <a:p>
            <a:pPr>
              <a:buFont typeface="Wingdings" panose="05000000000000000000" pitchFamily="2" charset="2"/>
              <a:buChar char="§"/>
            </a:pPr>
            <a:r>
              <a:rPr lang="en-US" dirty="0" smtClean="0"/>
              <a:t>Cemetery &amp; Historic Sites</a:t>
            </a:r>
          </a:p>
          <a:p>
            <a:pPr lvl="1"/>
            <a:r>
              <a:rPr lang="en-US" dirty="0" smtClean="0"/>
              <a:t>An Additional Fifty-One (51) Sites are included in the House Bill (because no CSU limitation for location of historic sites)</a:t>
            </a:r>
          </a:p>
          <a:p>
            <a:pPr lvl="1"/>
            <a:r>
              <a:rPr lang="en-US" dirty="0" smtClean="0"/>
              <a:t>Public Easements for salmon streams not required for cultural sites</a:t>
            </a:r>
          </a:p>
          <a:p>
            <a:pPr>
              <a:buFont typeface="Wingdings" panose="05000000000000000000" pitchFamily="2" charset="2"/>
              <a:buChar char="§"/>
            </a:pPr>
            <a:r>
              <a:rPr lang="en-US" dirty="0" smtClean="0"/>
              <a:t>No Conservation Lands</a:t>
            </a:r>
          </a:p>
        </p:txBody>
      </p:sp>
      <p:sp>
        <p:nvSpPr>
          <p:cNvPr id="4" name="Slide Number Placeholder 3"/>
          <p:cNvSpPr>
            <a:spLocks noGrp="1"/>
          </p:cNvSpPr>
          <p:nvPr>
            <p:ph type="sldNum" sz="quarter" idx="12"/>
          </p:nvPr>
        </p:nvSpPr>
        <p:spPr/>
        <p:txBody>
          <a:bodyPr/>
          <a:lstStyle/>
          <a:p>
            <a:fld id="{DE08F8CE-89BF-4774-9D2B-7615A9CF6CFB}" type="slidenum">
              <a:rPr lang="en-US" smtClean="0"/>
              <a:t>7</a:t>
            </a:fld>
            <a:endParaRPr lang="en-US" dirty="0"/>
          </a:p>
        </p:txBody>
      </p:sp>
    </p:spTree>
    <p:extLst>
      <p:ext uri="{BB962C8B-B14F-4D97-AF65-F5344CB8AC3E}">
        <p14:creationId xmlns:p14="http://schemas.microsoft.com/office/powerpoint/2010/main" val="409233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Summary of House Bill (continued)</a:t>
            </a:r>
            <a:endParaRPr lang="en-US" b="1"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Technical Amendment to the National Historic Preservation Act</a:t>
            </a:r>
          </a:p>
          <a:p>
            <a:pPr lvl="1"/>
            <a:r>
              <a:rPr lang="en-US" dirty="0" smtClean="0"/>
              <a:t>Provides that ANCSA Corporations shall be eligible to participate in all programs administered under this Act for the benefit of Indian Tribes, including securing grants and other support to manage their historic sites and preservation programs.</a:t>
            </a:r>
          </a:p>
          <a:p>
            <a:pPr>
              <a:buFont typeface="Wingdings" panose="05000000000000000000" pitchFamily="2" charset="2"/>
              <a:buChar char="§"/>
            </a:pPr>
            <a:r>
              <a:rPr lang="en-US" dirty="0" smtClean="0"/>
              <a:t>Technical Amendment to the Tribal Forest Protection Act</a:t>
            </a:r>
          </a:p>
          <a:p>
            <a:pPr lvl="1"/>
            <a:r>
              <a:rPr lang="en-US" dirty="0" smtClean="0"/>
              <a:t>Provides that forest land owned by ANCSA Corporations shall be eligible for agreements and contracts authorized under the TFPA.</a:t>
            </a:r>
          </a:p>
          <a:p>
            <a:pPr>
              <a:buFont typeface="Wingdings" panose="05000000000000000000" pitchFamily="2" charset="2"/>
              <a:buChar char="§"/>
            </a:pPr>
            <a:r>
              <a:rPr lang="en-US" dirty="0" smtClean="0"/>
              <a:t>Both Amendments Clarify:</a:t>
            </a:r>
          </a:p>
          <a:p>
            <a:pPr lvl="1"/>
            <a:r>
              <a:rPr lang="en-US" dirty="0" smtClean="0"/>
              <a:t>Does not validate, invalidate, or otherwise affect any claim regarding the existence of “Indian Country” in Alaska </a:t>
            </a:r>
          </a:p>
        </p:txBody>
      </p:sp>
      <p:sp>
        <p:nvSpPr>
          <p:cNvPr id="4" name="Slide Number Placeholder 3"/>
          <p:cNvSpPr>
            <a:spLocks noGrp="1"/>
          </p:cNvSpPr>
          <p:nvPr>
            <p:ph type="sldNum" sz="quarter" idx="12"/>
          </p:nvPr>
        </p:nvSpPr>
        <p:spPr/>
        <p:txBody>
          <a:bodyPr/>
          <a:lstStyle/>
          <a:p>
            <a:fld id="{DE08F8CE-89BF-4774-9D2B-7615A9CF6CFB}" type="slidenum">
              <a:rPr lang="en-US" smtClean="0"/>
              <a:t>8</a:t>
            </a:fld>
            <a:endParaRPr lang="en-US" dirty="0"/>
          </a:p>
        </p:txBody>
      </p:sp>
    </p:spTree>
    <p:extLst>
      <p:ext uri="{BB962C8B-B14F-4D97-AF65-F5344CB8AC3E}">
        <p14:creationId xmlns:p14="http://schemas.microsoft.com/office/powerpoint/2010/main" val="2269406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Questions?</a:t>
            </a:r>
            <a:endParaRPr lang="en-US" b="1" dirty="0"/>
          </a:p>
        </p:txBody>
      </p:sp>
      <p:sp>
        <p:nvSpPr>
          <p:cNvPr id="3" name="Content Placeholder 2"/>
          <p:cNvSpPr>
            <a:spLocks noGrp="1"/>
          </p:cNvSpPr>
          <p:nvPr>
            <p:ph idx="1"/>
          </p:nvPr>
        </p:nvSpPr>
        <p:spPr/>
        <p:txBody>
          <a:bodyPr/>
          <a:lstStyle/>
          <a:p>
            <a:r>
              <a:rPr lang="en-US" dirty="0" smtClean="0"/>
              <a:t>We are available to answer questions now and will be on the phone line during the Land Bill discussion tomorrow (June 8).  </a:t>
            </a:r>
            <a:endParaRPr lang="en-US" dirty="0"/>
          </a:p>
        </p:txBody>
      </p:sp>
      <p:sp>
        <p:nvSpPr>
          <p:cNvPr id="4" name="Slide Number Placeholder 3"/>
          <p:cNvSpPr>
            <a:spLocks noGrp="1"/>
          </p:cNvSpPr>
          <p:nvPr>
            <p:ph type="sldNum" sz="quarter" idx="12"/>
          </p:nvPr>
        </p:nvSpPr>
        <p:spPr/>
        <p:txBody>
          <a:bodyPr/>
          <a:lstStyle/>
          <a:p>
            <a:fld id="{DE08F8CE-89BF-4774-9D2B-7615A9CF6CFB}" type="slidenum">
              <a:rPr lang="en-US" smtClean="0"/>
              <a:t>9</a:t>
            </a:fld>
            <a:endParaRPr lang="en-US" dirty="0"/>
          </a:p>
        </p:txBody>
      </p:sp>
    </p:spTree>
    <p:extLst>
      <p:ext uri="{BB962C8B-B14F-4D97-AF65-F5344CB8AC3E}">
        <p14:creationId xmlns:p14="http://schemas.microsoft.com/office/powerpoint/2010/main" val="3800904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518</Words>
  <Application>Microsoft Office PowerPoint</Application>
  <PresentationFormat>Custom</PresentationFormat>
  <Paragraphs>63</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Southeast Alaska Land Entitlement Finalization and Jobs Protection Act S. 340 and H.R. 740</vt:lpstr>
      <vt:lpstr>Introduction</vt:lpstr>
      <vt:lpstr>Current Status</vt:lpstr>
      <vt:lpstr>Current Status (continued)</vt:lpstr>
      <vt:lpstr>Summary of Current Senate Bill</vt:lpstr>
      <vt:lpstr>Summary of Current Senate Bill (continued)</vt:lpstr>
      <vt:lpstr>Summary of House Bill</vt:lpstr>
      <vt:lpstr>Summary of House Bill (continued)</vt:lpstr>
      <vt:lpstr>Questions?</vt:lpstr>
    </vt:vector>
  </TitlesOfParts>
  <Company>Sealaska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Southeast Alaska Land Entitlement Finalization and Jobs Protection Act S. 340 and H.R. 740</dc:title>
  <dc:creator>Jaeleen Araujo</dc:creator>
  <cp:lastModifiedBy>Windows User</cp:lastModifiedBy>
  <cp:revision>17</cp:revision>
  <dcterms:created xsi:type="dcterms:W3CDTF">2013-06-05T23:47:27Z</dcterms:created>
  <dcterms:modified xsi:type="dcterms:W3CDTF">2013-09-25T18:31:10Z</dcterms:modified>
</cp:coreProperties>
</file>